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257" r:id="rId2"/>
    <p:sldId id="420" r:id="rId3"/>
    <p:sldId id="394" r:id="rId4"/>
    <p:sldId id="418" r:id="rId5"/>
    <p:sldId id="41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96" r:id="rId16"/>
    <p:sldId id="340" r:id="rId17"/>
    <p:sldId id="341" r:id="rId18"/>
    <p:sldId id="342" r:id="rId19"/>
    <p:sldId id="356" r:id="rId20"/>
    <p:sldId id="357" r:id="rId21"/>
    <p:sldId id="410" r:id="rId22"/>
    <p:sldId id="398" r:id="rId23"/>
    <p:sldId id="397" r:id="rId24"/>
    <p:sldId id="367" r:id="rId25"/>
    <p:sldId id="426" r:id="rId26"/>
    <p:sldId id="343" r:id="rId27"/>
    <p:sldId id="354" r:id="rId28"/>
    <p:sldId id="355" r:id="rId29"/>
    <p:sldId id="352" r:id="rId30"/>
    <p:sldId id="386" r:id="rId31"/>
    <p:sldId id="388" r:id="rId32"/>
    <p:sldId id="389" r:id="rId33"/>
    <p:sldId id="390" r:id="rId34"/>
    <p:sldId id="391" r:id="rId35"/>
    <p:sldId id="366" r:id="rId36"/>
    <p:sldId id="359" r:id="rId37"/>
    <p:sldId id="411" r:id="rId38"/>
    <p:sldId id="412" r:id="rId39"/>
    <p:sldId id="428" r:id="rId40"/>
    <p:sldId id="358" r:id="rId41"/>
    <p:sldId id="364" r:id="rId42"/>
    <p:sldId id="346" r:id="rId43"/>
    <p:sldId id="363" r:id="rId44"/>
    <p:sldId id="413" r:id="rId45"/>
    <p:sldId id="408" r:id="rId46"/>
    <p:sldId id="404" r:id="rId47"/>
    <p:sldId id="400" r:id="rId48"/>
    <p:sldId id="401" r:id="rId49"/>
    <p:sldId id="402" r:id="rId50"/>
    <p:sldId id="405" r:id="rId51"/>
    <p:sldId id="406" r:id="rId52"/>
    <p:sldId id="415" r:id="rId53"/>
    <p:sldId id="348" r:id="rId54"/>
    <p:sldId id="349" r:id="rId55"/>
    <p:sldId id="392" r:id="rId56"/>
    <p:sldId id="369" r:id="rId57"/>
    <p:sldId id="370" r:id="rId58"/>
    <p:sldId id="371" r:id="rId59"/>
    <p:sldId id="372" r:id="rId60"/>
    <p:sldId id="373" r:id="rId61"/>
    <p:sldId id="368" r:id="rId62"/>
    <p:sldId id="374" r:id="rId63"/>
    <p:sldId id="414" r:id="rId64"/>
    <p:sldId id="409" r:id="rId65"/>
    <p:sldId id="421" r:id="rId66"/>
    <p:sldId id="422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295" r:id="rId94"/>
    <p:sldId id="296" r:id="rId95"/>
    <p:sldId id="297" r:id="rId96"/>
    <p:sldId id="298" r:id="rId97"/>
    <p:sldId id="299" r:id="rId98"/>
    <p:sldId id="300" r:id="rId99"/>
    <p:sldId id="301" r:id="rId100"/>
    <p:sldId id="302" r:id="rId101"/>
    <p:sldId id="303" r:id="rId102"/>
    <p:sldId id="304" r:id="rId103"/>
    <p:sldId id="305" r:id="rId104"/>
    <p:sldId id="306" r:id="rId105"/>
    <p:sldId id="307" r:id="rId106"/>
    <p:sldId id="308" r:id="rId107"/>
    <p:sldId id="309" r:id="rId108"/>
    <p:sldId id="310" r:id="rId109"/>
    <p:sldId id="311" r:id="rId110"/>
    <p:sldId id="312" r:id="rId111"/>
    <p:sldId id="31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6" r:id="rId125"/>
    <p:sldId id="375" r:id="rId126"/>
    <p:sldId id="427" r:id="rId127"/>
    <p:sldId id="376" r:id="rId128"/>
    <p:sldId id="423" r:id="rId129"/>
    <p:sldId id="424" r:id="rId130"/>
    <p:sldId id="378" r:id="rId131"/>
    <p:sldId id="377" r:id="rId132"/>
    <p:sldId id="417" r:id="rId133"/>
    <p:sldId id="350" r:id="rId134"/>
    <p:sldId id="399" r:id="rId135"/>
    <p:sldId id="351" r:id="rId136"/>
    <p:sldId id="380" r:id="rId137"/>
    <p:sldId id="425" r:id="rId138"/>
    <p:sldId id="382" r:id="rId139"/>
    <p:sldId id="379" r:id="rId140"/>
    <p:sldId id="383" r:id="rId141"/>
    <p:sldId id="385" r:id="rId142"/>
    <p:sldId id="407" r:id="rId143"/>
    <p:sldId id="395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ED255-35E6-6344-8E1F-6BABCB62E840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883C-F9CA-AF42-A244-0ED9756F8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2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A2CED-79C9-1C40-9997-7C372B2E4B68}" type="slidenum">
              <a:rPr lang="en-US"/>
              <a:pPr/>
              <a:t>66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A2CED-79C9-1C40-9997-7C372B2E4B68}" type="slidenum">
              <a:rPr lang="en-US"/>
              <a:pPr/>
              <a:t>68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6B5476-9499-784F-9F6E-273C462C494B}" type="slidenum">
              <a:rPr lang="en-US"/>
              <a:pPr/>
              <a:t>69</a:t>
            </a:fld>
            <a:endParaRPr lang="en-US"/>
          </a:p>
        </p:txBody>
      </p:sp>
      <p:sp>
        <p:nvSpPr>
          <p:cNvPr id="194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269288-F211-B744-9D1F-03678DEC25FE}" type="slidenum">
              <a:rPr lang="en-US"/>
              <a:pPr/>
              <a:t>70</a:t>
            </a:fld>
            <a:endParaRPr lang="en-US"/>
          </a:p>
        </p:txBody>
      </p:sp>
      <p:sp>
        <p:nvSpPr>
          <p:cNvPr id="195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5114C8-EE0E-CC49-B5A8-087225820EA6}" type="slidenum">
              <a:rPr lang="en-US"/>
              <a:pPr/>
              <a:t>71</a:t>
            </a:fld>
            <a:endParaRPr lang="en-US"/>
          </a:p>
        </p:txBody>
      </p:sp>
      <p:sp>
        <p:nvSpPr>
          <p:cNvPr id="197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9C8855-8B0C-CD41-9BC6-463171686373}" type="slidenum">
              <a:rPr lang="en-US"/>
              <a:pPr/>
              <a:t>73</a:t>
            </a:fld>
            <a:endParaRPr lang="en-US"/>
          </a:p>
        </p:txBody>
      </p:sp>
      <p:sp>
        <p:nvSpPr>
          <p:cNvPr id="199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4D984-93CE-ED44-AC98-DA792C1A99A3}" type="slidenum">
              <a:rPr lang="en-US"/>
              <a:pPr/>
              <a:t>7</a:t>
            </a:fld>
            <a:endParaRPr lang="en-US"/>
          </a:p>
        </p:txBody>
      </p:sp>
      <p:sp>
        <p:nvSpPr>
          <p:cNvPr id="151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505A13-1D57-2343-BDAD-93D292E1AB65}" type="slidenum">
              <a:rPr lang="en-US"/>
              <a:pPr/>
              <a:t>74</a:t>
            </a:fld>
            <a:endParaRPr lang="en-US"/>
          </a:p>
        </p:txBody>
      </p:sp>
      <p:sp>
        <p:nvSpPr>
          <p:cNvPr id="200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0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1C2D6A-2B76-CB46-802E-23CFF6703645}" type="slidenum">
              <a:rPr lang="en-US"/>
              <a:pPr/>
              <a:t>75</a:t>
            </a:fld>
            <a:endParaRPr lang="en-US"/>
          </a:p>
        </p:txBody>
      </p:sp>
      <p:sp>
        <p:nvSpPr>
          <p:cNvPr id="201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1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F593CC-9140-7C4E-BE8C-75CD89FC3269}" type="slidenum">
              <a:rPr lang="en-US"/>
              <a:pPr/>
              <a:t>76</a:t>
            </a:fld>
            <a:endParaRPr lang="en-US"/>
          </a:p>
        </p:txBody>
      </p:sp>
      <p:sp>
        <p:nvSpPr>
          <p:cNvPr id="202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FD3DD0-48D0-ED4F-BE73-A8BB47524156}" type="slidenum">
              <a:rPr lang="en-US"/>
              <a:pPr/>
              <a:t>77</a:t>
            </a:fld>
            <a:endParaRPr lang="en-US"/>
          </a:p>
        </p:txBody>
      </p:sp>
      <p:sp>
        <p:nvSpPr>
          <p:cNvPr id="2099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99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D1C3BC-DC20-454B-9623-EAB6187EE40A}" type="slidenum">
              <a:rPr lang="en-US"/>
              <a:pPr/>
              <a:t>78</a:t>
            </a:fld>
            <a:endParaRPr lang="en-US"/>
          </a:p>
        </p:txBody>
      </p:sp>
      <p:sp>
        <p:nvSpPr>
          <p:cNvPr id="210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0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FDA04-7351-3E41-B91E-AAE7E2D43E91}" type="slidenum">
              <a:rPr lang="en-US"/>
              <a:pPr/>
              <a:t>79</a:t>
            </a:fld>
            <a:endParaRPr lang="en-US"/>
          </a:p>
        </p:txBody>
      </p:sp>
      <p:sp>
        <p:nvSpPr>
          <p:cNvPr id="212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36E6E8-B362-1445-8812-EDFC27D141A2}" type="slidenum">
              <a:rPr lang="en-US"/>
              <a:pPr/>
              <a:t>80</a:t>
            </a:fld>
            <a:endParaRPr lang="en-US"/>
          </a:p>
        </p:txBody>
      </p:sp>
      <p:sp>
        <p:nvSpPr>
          <p:cNvPr id="214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4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6B0A60-11D1-A049-9C77-CE2722B07F69}" type="slidenum">
              <a:rPr lang="en-US"/>
              <a:pPr/>
              <a:t>81</a:t>
            </a:fld>
            <a:endParaRPr lang="en-US"/>
          </a:p>
        </p:txBody>
      </p:sp>
      <p:sp>
        <p:nvSpPr>
          <p:cNvPr id="215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2A5520-43C7-4445-A379-F2C2F82FB935}" type="slidenum">
              <a:rPr lang="en-US"/>
              <a:pPr/>
              <a:t>82</a:t>
            </a:fld>
            <a:endParaRPr lang="en-US"/>
          </a:p>
        </p:txBody>
      </p:sp>
      <p:sp>
        <p:nvSpPr>
          <p:cNvPr id="216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6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3BA87E-0529-404D-A996-2E63BBFA14B1}" type="slidenum">
              <a:rPr lang="en-US"/>
              <a:pPr/>
              <a:t>83</a:t>
            </a:fld>
            <a:endParaRPr lang="en-US"/>
          </a:p>
        </p:txBody>
      </p:sp>
      <p:sp>
        <p:nvSpPr>
          <p:cNvPr id="217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7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E8ABD4-7028-BD4E-B5FF-25862A52B4C5}" type="slidenum">
              <a:rPr lang="en-US"/>
              <a:pPr/>
              <a:t>8</a:t>
            </a:fld>
            <a:endParaRPr lang="en-US"/>
          </a:p>
        </p:txBody>
      </p:sp>
      <p:sp>
        <p:nvSpPr>
          <p:cNvPr id="1525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25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A7EA1E-F98D-2A4C-A81E-8F2590D4B047}" type="slidenum">
              <a:rPr lang="en-US"/>
              <a:pPr/>
              <a:t>84</a:t>
            </a:fld>
            <a:endParaRPr lang="en-US"/>
          </a:p>
        </p:txBody>
      </p:sp>
      <p:sp>
        <p:nvSpPr>
          <p:cNvPr id="218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03AF-7BCD-5143-8176-83EADB673D21}" type="slidenum">
              <a:rPr lang="en-US"/>
              <a:pPr/>
              <a:t>85</a:t>
            </a:fld>
            <a:endParaRPr lang="en-US"/>
          </a:p>
        </p:txBody>
      </p:sp>
      <p:sp>
        <p:nvSpPr>
          <p:cNvPr id="219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9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FA8B6C-9E21-DE4E-BEEF-4628F8DF020B}" type="slidenum">
              <a:rPr lang="en-US"/>
              <a:pPr/>
              <a:t>86</a:t>
            </a:fld>
            <a:endParaRPr lang="en-US"/>
          </a:p>
        </p:txBody>
      </p:sp>
      <p:sp>
        <p:nvSpPr>
          <p:cNvPr id="220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1CFA0F-4A52-7047-8A65-4841B2AECFA3}" type="slidenum">
              <a:rPr lang="en-US"/>
              <a:pPr/>
              <a:t>87</a:t>
            </a:fld>
            <a:endParaRPr lang="en-US"/>
          </a:p>
        </p:txBody>
      </p:sp>
      <p:sp>
        <p:nvSpPr>
          <p:cNvPr id="221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DC31E0-357A-7246-A661-A59A23771F29}" type="slidenum">
              <a:rPr lang="en-US"/>
              <a:pPr/>
              <a:t>88</a:t>
            </a:fld>
            <a:endParaRPr lang="en-US"/>
          </a:p>
        </p:txBody>
      </p:sp>
      <p:sp>
        <p:nvSpPr>
          <p:cNvPr id="222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D53E0B-55AA-E447-8A49-431999E35E49}" type="slidenum">
              <a:rPr lang="en-US"/>
              <a:pPr/>
              <a:t>89</a:t>
            </a:fld>
            <a:endParaRPr lang="en-US"/>
          </a:p>
        </p:txBody>
      </p:sp>
      <p:sp>
        <p:nvSpPr>
          <p:cNvPr id="223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8F81CD-6E14-654C-9A6C-53FC359B334A}" type="slidenum">
              <a:rPr lang="en-US"/>
              <a:pPr/>
              <a:t>90</a:t>
            </a:fld>
            <a:endParaRPr lang="en-US"/>
          </a:p>
        </p:txBody>
      </p:sp>
      <p:sp>
        <p:nvSpPr>
          <p:cNvPr id="224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13FB6-578E-544C-BC5D-6A5AF4CCA285}" type="slidenum">
              <a:rPr lang="en-US"/>
              <a:pPr/>
              <a:t>91</a:t>
            </a:fld>
            <a:endParaRPr lang="en-US"/>
          </a:p>
        </p:txBody>
      </p:sp>
      <p:sp>
        <p:nvSpPr>
          <p:cNvPr id="225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91D0A8-2CB3-5147-B50F-77BFC0F78DBE}" type="slidenum">
              <a:rPr lang="en-US"/>
              <a:pPr/>
              <a:t>92</a:t>
            </a:fld>
            <a:endParaRPr lang="en-US"/>
          </a:p>
        </p:txBody>
      </p:sp>
      <p:sp>
        <p:nvSpPr>
          <p:cNvPr id="226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6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AF1453-B82A-244C-AC2E-6D174BECA830}" type="slidenum">
              <a:rPr lang="en-US"/>
              <a:pPr/>
              <a:t>93</a:t>
            </a:fld>
            <a:endParaRPr lang="en-US"/>
          </a:p>
        </p:txBody>
      </p:sp>
      <p:sp>
        <p:nvSpPr>
          <p:cNvPr id="227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7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4297B0-D2AA-1449-96D9-9F2A1FABD838}" type="slidenum">
              <a:rPr lang="en-US"/>
              <a:pPr/>
              <a:t>9</a:t>
            </a:fld>
            <a:endParaRPr lang="en-US"/>
          </a:p>
        </p:txBody>
      </p:sp>
      <p:sp>
        <p:nvSpPr>
          <p:cNvPr id="1536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41C279-BC98-354D-90AC-0D3F71D69BEE}" type="slidenum">
              <a:rPr lang="en-US"/>
              <a:pPr/>
              <a:t>94</a:t>
            </a:fld>
            <a:endParaRPr lang="en-US"/>
          </a:p>
        </p:txBody>
      </p:sp>
      <p:sp>
        <p:nvSpPr>
          <p:cNvPr id="228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3E997C-3638-604A-B780-5A83F3EE41A4}" type="slidenum">
              <a:rPr lang="en-US"/>
              <a:pPr/>
              <a:t>95</a:t>
            </a:fld>
            <a:endParaRPr lang="en-US"/>
          </a:p>
        </p:txBody>
      </p:sp>
      <p:sp>
        <p:nvSpPr>
          <p:cNvPr id="229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7B757-22DA-054C-B13E-FC1632CB3C66}" type="slidenum">
              <a:rPr lang="en-US"/>
              <a:pPr/>
              <a:t>96</a:t>
            </a:fld>
            <a:endParaRPr lang="en-US"/>
          </a:p>
        </p:txBody>
      </p:sp>
      <p:sp>
        <p:nvSpPr>
          <p:cNvPr id="230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0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3BD7CF-C8D5-E946-9353-B9D404FE313D}" type="slidenum">
              <a:rPr lang="en-US"/>
              <a:pPr/>
              <a:t>97</a:t>
            </a:fld>
            <a:endParaRPr lang="en-US"/>
          </a:p>
        </p:txBody>
      </p:sp>
      <p:sp>
        <p:nvSpPr>
          <p:cNvPr id="231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23574D-1CBB-AA47-865D-5104717C146F}" type="slidenum">
              <a:rPr lang="en-US"/>
              <a:pPr/>
              <a:t>98</a:t>
            </a:fld>
            <a:endParaRPr lang="en-US"/>
          </a:p>
        </p:txBody>
      </p:sp>
      <p:sp>
        <p:nvSpPr>
          <p:cNvPr id="232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0CC0DC-E5D2-1944-A33B-7B3F57D8181F}" type="slidenum">
              <a:rPr lang="en-US"/>
              <a:pPr/>
              <a:t>99</a:t>
            </a:fld>
            <a:endParaRPr lang="en-US"/>
          </a:p>
        </p:txBody>
      </p:sp>
      <p:sp>
        <p:nvSpPr>
          <p:cNvPr id="233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3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7C4475-80BE-B24E-A90B-7CBF60A47F31}" type="slidenum">
              <a:rPr lang="en-US"/>
              <a:pPr/>
              <a:t>100</a:t>
            </a:fld>
            <a:endParaRPr lang="en-US"/>
          </a:p>
        </p:txBody>
      </p:sp>
      <p:sp>
        <p:nvSpPr>
          <p:cNvPr id="234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4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5EA680-D0A2-C448-A583-97D97C02BE1B}" type="slidenum">
              <a:rPr lang="en-US"/>
              <a:pPr/>
              <a:t>101</a:t>
            </a:fld>
            <a:endParaRPr lang="en-US"/>
          </a:p>
        </p:txBody>
      </p:sp>
      <p:sp>
        <p:nvSpPr>
          <p:cNvPr id="235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CD0DE1-4676-B440-B28C-EB7D5E3F3B91}" type="slidenum">
              <a:rPr lang="en-US"/>
              <a:pPr/>
              <a:t>102</a:t>
            </a:fld>
            <a:endParaRPr lang="en-US"/>
          </a:p>
        </p:txBody>
      </p:sp>
      <p:sp>
        <p:nvSpPr>
          <p:cNvPr id="236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6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66EDC5-8C33-C347-BC00-73EEBFD3B46C}" type="slidenum">
              <a:rPr lang="en-US"/>
              <a:pPr/>
              <a:t>103</a:t>
            </a:fld>
            <a:endParaRPr lang="en-US"/>
          </a:p>
        </p:txBody>
      </p:sp>
      <p:sp>
        <p:nvSpPr>
          <p:cNvPr id="237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7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1CF57D-A94D-9A40-8434-260183D1A615}" type="slidenum">
              <a:rPr lang="en-US"/>
              <a:pPr/>
              <a:t>10</a:t>
            </a:fld>
            <a:endParaRPr lang="en-US"/>
          </a:p>
        </p:txBody>
      </p:sp>
      <p:sp>
        <p:nvSpPr>
          <p:cNvPr id="154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4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DA2A6-27BA-D34F-9B88-646AF7112C11}" type="slidenum">
              <a:rPr lang="en-US"/>
              <a:pPr/>
              <a:t>104</a:t>
            </a:fld>
            <a:endParaRPr lang="en-US"/>
          </a:p>
        </p:txBody>
      </p:sp>
      <p:sp>
        <p:nvSpPr>
          <p:cNvPr id="238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8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C4B974-B305-C240-BEE1-449678B09700}" type="slidenum">
              <a:rPr lang="en-US"/>
              <a:pPr/>
              <a:t>105</a:t>
            </a:fld>
            <a:endParaRPr lang="en-US"/>
          </a:p>
        </p:txBody>
      </p:sp>
      <p:sp>
        <p:nvSpPr>
          <p:cNvPr id="239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9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4EE96E-3A4E-9A42-A9F4-A8223CB6A55B}" type="slidenum">
              <a:rPr lang="en-US"/>
              <a:pPr/>
              <a:t>106</a:t>
            </a:fld>
            <a:endParaRPr lang="en-US"/>
          </a:p>
        </p:txBody>
      </p:sp>
      <p:sp>
        <p:nvSpPr>
          <p:cNvPr id="240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0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D4FD97-EA49-0242-933A-886EA7E8786F}" type="slidenum">
              <a:rPr lang="en-US"/>
              <a:pPr/>
              <a:t>107</a:t>
            </a:fld>
            <a:endParaRPr lang="en-US"/>
          </a:p>
        </p:txBody>
      </p:sp>
      <p:sp>
        <p:nvSpPr>
          <p:cNvPr id="241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1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F435A0-6AD9-5743-9EB4-9E8C6AF20D18}" type="slidenum">
              <a:rPr lang="en-US"/>
              <a:pPr/>
              <a:t>108</a:t>
            </a:fld>
            <a:endParaRPr lang="en-US"/>
          </a:p>
        </p:txBody>
      </p:sp>
      <p:sp>
        <p:nvSpPr>
          <p:cNvPr id="242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2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9A2F9B-3CA4-9A4F-BC8E-5FC18994E358}" type="slidenum">
              <a:rPr lang="en-US"/>
              <a:pPr/>
              <a:t>109</a:t>
            </a:fld>
            <a:endParaRPr lang="en-US"/>
          </a:p>
        </p:txBody>
      </p:sp>
      <p:sp>
        <p:nvSpPr>
          <p:cNvPr id="243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CEB18C-E7C8-4048-8263-23538903CB03}" type="slidenum">
              <a:rPr lang="en-US"/>
              <a:pPr/>
              <a:t>110</a:t>
            </a:fld>
            <a:endParaRPr lang="en-US"/>
          </a:p>
        </p:txBody>
      </p:sp>
      <p:sp>
        <p:nvSpPr>
          <p:cNvPr id="244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4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5CD272-241C-1342-AEE4-CE249DBA759D}" type="slidenum">
              <a:rPr lang="en-US"/>
              <a:pPr/>
              <a:t>111</a:t>
            </a:fld>
            <a:endParaRPr lang="en-US"/>
          </a:p>
        </p:txBody>
      </p:sp>
      <p:sp>
        <p:nvSpPr>
          <p:cNvPr id="245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9AC311-B175-E248-BE8A-D8EBEBDDD082}" type="slidenum">
              <a:rPr lang="en-US"/>
              <a:pPr/>
              <a:t>112</a:t>
            </a:fld>
            <a:endParaRPr lang="en-US"/>
          </a:p>
        </p:txBody>
      </p:sp>
      <p:sp>
        <p:nvSpPr>
          <p:cNvPr id="246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6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4F4A1D-A3E9-8F4E-B3F3-C25598F4503B}" type="slidenum">
              <a:rPr lang="en-US"/>
              <a:pPr/>
              <a:t>113</a:t>
            </a:fld>
            <a:endParaRPr lang="en-US"/>
          </a:p>
        </p:txBody>
      </p:sp>
      <p:sp>
        <p:nvSpPr>
          <p:cNvPr id="247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7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F4DE99-3B8B-0246-8315-AF2AD516EA0B}" type="slidenum">
              <a:rPr lang="en-US"/>
              <a:pPr/>
              <a:t>11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21457E-20EA-8F4A-A820-668ADC81E548}" type="slidenum">
              <a:rPr lang="en-US"/>
              <a:pPr/>
              <a:t>114</a:t>
            </a:fld>
            <a:endParaRPr lang="en-US"/>
          </a:p>
        </p:txBody>
      </p:sp>
      <p:sp>
        <p:nvSpPr>
          <p:cNvPr id="248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8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046718-7C85-5043-8789-7569307B5D62}" type="slidenum">
              <a:rPr lang="en-US"/>
              <a:pPr/>
              <a:t>115</a:t>
            </a:fld>
            <a:endParaRPr lang="en-US"/>
          </a:p>
        </p:txBody>
      </p:sp>
      <p:sp>
        <p:nvSpPr>
          <p:cNvPr id="2498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98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966F3-352C-694D-A74D-A096A059B505}" type="slidenum">
              <a:rPr lang="en-US"/>
              <a:pPr/>
              <a:t>116</a:t>
            </a:fld>
            <a:endParaRPr lang="en-US"/>
          </a:p>
        </p:txBody>
      </p:sp>
      <p:sp>
        <p:nvSpPr>
          <p:cNvPr id="2508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08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E1F857-26AD-104D-BDF8-6672F080EA18}" type="slidenum">
              <a:rPr lang="en-US"/>
              <a:pPr/>
              <a:t>117</a:t>
            </a:fld>
            <a:endParaRPr lang="en-US"/>
          </a:p>
        </p:txBody>
      </p:sp>
      <p:sp>
        <p:nvSpPr>
          <p:cNvPr id="2519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19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010385-1BC0-B249-92EC-5E7CD4EE6A88}" type="slidenum">
              <a:rPr lang="en-US"/>
              <a:pPr/>
              <a:t>118</a:t>
            </a:fld>
            <a:endParaRPr lang="en-US"/>
          </a:p>
        </p:txBody>
      </p:sp>
      <p:sp>
        <p:nvSpPr>
          <p:cNvPr id="2529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29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2A4857-6122-DE4B-8772-E16EC4C76E5A}" type="slidenum">
              <a:rPr lang="en-US"/>
              <a:pPr/>
              <a:t>119</a:t>
            </a:fld>
            <a:endParaRPr lang="en-US"/>
          </a:p>
        </p:txBody>
      </p:sp>
      <p:sp>
        <p:nvSpPr>
          <p:cNvPr id="2539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39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CE0606-0785-934E-8ED6-AF906981FA89}" type="slidenum">
              <a:rPr lang="en-US"/>
              <a:pPr/>
              <a:t>120</a:t>
            </a:fld>
            <a:endParaRPr lang="en-US"/>
          </a:p>
        </p:txBody>
      </p:sp>
      <p:sp>
        <p:nvSpPr>
          <p:cNvPr id="2549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49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BD0D0B-456D-A345-81C5-AE5A611AE0E2}" type="slidenum">
              <a:rPr lang="en-US"/>
              <a:pPr/>
              <a:t>121</a:t>
            </a:fld>
            <a:endParaRPr lang="en-US"/>
          </a:p>
        </p:txBody>
      </p:sp>
      <p:sp>
        <p:nvSpPr>
          <p:cNvPr id="2560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D8EA81-E970-F146-959B-94EEBF277B3D}" type="slidenum">
              <a:rPr lang="en-US"/>
              <a:pPr/>
              <a:t>122</a:t>
            </a:fld>
            <a:endParaRPr lang="en-US"/>
          </a:p>
        </p:txBody>
      </p:sp>
      <p:sp>
        <p:nvSpPr>
          <p:cNvPr id="2570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70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9B10F1-F38D-7B40-B50A-BE16E1841029}" type="slidenum">
              <a:rPr lang="en-US"/>
              <a:pPr/>
              <a:t>123</a:t>
            </a:fld>
            <a:endParaRPr lang="en-US"/>
          </a:p>
        </p:txBody>
      </p:sp>
      <p:sp>
        <p:nvSpPr>
          <p:cNvPr id="2580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80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B86D7F-C5F4-DA4C-AF1C-408FFF54C6E4}" type="slidenum">
              <a:rPr lang="en-US"/>
              <a:pPr/>
              <a:t>12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4B2F44-4FE3-1242-A2FD-8093241BE6EB}" type="slidenum">
              <a:rPr lang="en-US"/>
              <a:pPr/>
              <a:t>124</a:t>
            </a:fld>
            <a:endParaRPr lang="en-US"/>
          </a:p>
        </p:txBody>
      </p:sp>
      <p:sp>
        <p:nvSpPr>
          <p:cNvPr id="2590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90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127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129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130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131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132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11E8D-AE11-3D40-ADA6-308FA9BBCC19}" type="slidenum">
              <a:rPr lang="en-US"/>
              <a:pPr/>
              <a:t>13</a:t>
            </a:fld>
            <a:endParaRPr lang="en-US"/>
          </a:p>
        </p:txBody>
      </p:sp>
      <p:sp>
        <p:nvSpPr>
          <p:cNvPr id="1576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35E125-07D3-3547-A878-60346AA58B40}" type="slidenum">
              <a:rPr lang="en-US"/>
              <a:pPr/>
              <a:t>14</a:t>
            </a:fld>
            <a:endParaRPr lang="en-US"/>
          </a:p>
        </p:txBody>
      </p:sp>
      <p:sp>
        <p:nvSpPr>
          <p:cNvPr id="1587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87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0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9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6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4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7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1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7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7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6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566"/>
            <a:ext cx="9175420" cy="688156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6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20</a:t>
            </a:r>
            <a:r>
              <a:rPr lang="en-US" sz="3200" dirty="0" smtClean="0"/>
              <a:t>, </a:t>
            </a:r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Thinking Recursively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59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6399" name="AutoShape 15"/>
          <p:cNvCxnSpPr>
            <a:cxnSpLocks noChangeShapeType="1"/>
            <a:stCxn id="16398" idx="2"/>
            <a:endCxn id="16393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497664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...to this spindle.</a:t>
            </a:r>
          </a:p>
        </p:txBody>
      </p:sp>
      <p:cxnSp>
        <p:nvCxnSpPr>
          <p:cNvPr id="16401" name="AutoShape 17"/>
          <p:cNvCxnSpPr>
            <a:cxnSpLocks noChangeShapeType="1"/>
            <a:stCxn id="16400" idx="2"/>
            <a:endCxn id="16387" idx="0"/>
          </p:cNvCxnSpPr>
          <p:nvPr/>
        </p:nvCxnSpPr>
        <p:spPr bwMode="auto">
          <a:xfrm>
            <a:off x="6635520" y="2488581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601344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22080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642816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663552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684288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73482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7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7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7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7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7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7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7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8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8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8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9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0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629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629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629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38236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729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729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730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6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730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4457684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22418312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3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4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5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4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934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4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08152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7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9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0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0371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1057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8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9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3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1395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9843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241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241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241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4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42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37633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343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343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343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344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344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344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344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344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9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0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345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345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345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34719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445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6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446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446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446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446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446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4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1292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8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548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548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549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6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8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550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609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676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0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651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1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1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1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1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51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1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651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2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2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2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2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2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2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0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653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56148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3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3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3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4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4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754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4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4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4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4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4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4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3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4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5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755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755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1491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5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5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855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6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6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6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6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856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6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6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858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858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858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3281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7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7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8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8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958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8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8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8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8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8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8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9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959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9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9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9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9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9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9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14119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060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60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060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060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060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060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061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6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7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062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062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73554856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162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162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2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162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163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163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163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163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163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163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0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1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2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164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164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164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74817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265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37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367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367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367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368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368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90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369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23618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70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71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1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3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472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472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472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3433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2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3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3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3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3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5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7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575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00443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483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5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5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5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675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6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6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6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6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9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0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1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677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677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677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49708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7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7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8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8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8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8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8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8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3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4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5" name="Rectangle 35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779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779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779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70644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879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879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879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879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879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880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880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880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9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10" name="Rectangle 26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1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881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881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881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2206741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4" name="Rectangle 16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982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982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86422723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58052336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oBZO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8272" y="736277"/>
            <a:ext cx="11260604" cy="634114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Leap of Faith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0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0 at 10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580"/>
            <a:ext cx="9144000" cy="634092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Leap of Faith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66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== 1)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else</a:t>
            </a:r>
            <a:r>
              <a:rPr lang="en-US" sz="21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118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case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961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== 1)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else</a:t>
            </a:r>
            <a:r>
              <a:rPr lang="en-US" sz="21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4208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6635520" y="5184544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2102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== </a:t>
            </a:r>
            <a:r>
              <a:rPr lang="en-US" sz="2100" dirty="0" smtClean="0">
                <a:latin typeface="Courier"/>
                <a:cs typeface="Courier"/>
              </a:rPr>
              <a:t>0) </a:t>
            </a:r>
            <a:r>
              <a:rPr lang="en-US" sz="21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100" dirty="0" smtClean="0">
                <a:latin typeface="Courier"/>
                <a:cs typeface="Courier"/>
              </a:rPr>
              <a:t>;</a:t>
            </a:r>
            <a:endParaRPr lang="en-US" sz="2100" dirty="0"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else</a:t>
            </a:r>
            <a:r>
              <a:rPr lang="en-US" sz="21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Another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936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</a:t>
            </a:r>
            <a:r>
              <a:rPr lang="en-US" sz="2100" dirty="0" smtClean="0">
                <a:latin typeface="Courier"/>
                <a:cs typeface="Courier"/>
              </a:rPr>
              <a:t>&gt; 0) {</a:t>
            </a:r>
            <a:endParaRPr lang="en-US" sz="2100" dirty="0"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Simpler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118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</a:t>
            </a:r>
            <a:r>
              <a:rPr lang="en-US" sz="2100" dirty="0" smtClean="0">
                <a:latin typeface="Courier"/>
                <a:cs typeface="Courier"/>
              </a:rPr>
              <a:t>&gt; 0) {</a:t>
            </a:r>
            <a:endParaRPr lang="en-US" sz="2100" dirty="0"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Simpler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28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8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3200" dirty="0" smtClean="0"/>
              <a:t>You can do recursion.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66605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Your Brain is Recursive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05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There is a pathway in your brain for imagination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1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1: Imagine your life at the end of CS106B</a:t>
            </a:r>
            <a:endParaRPr 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276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1: Imagine your life at the end of CS106B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4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your life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6635520" y="5184544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6428160" y="4769781"/>
            <a:ext cx="1658880" cy="1659054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5000B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635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your life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717425" y="1652201"/>
            <a:ext cx="4465318" cy="1406419"/>
          </a:xfrm>
          <a:custGeom>
            <a:avLst/>
            <a:gdLst>
              <a:gd name="connsiteX0" fmla="*/ 0 w 4465318"/>
              <a:gd name="connsiteY0" fmla="*/ 491564 h 1406419"/>
              <a:gd name="connsiteX1" fmla="*/ 68277 w 4465318"/>
              <a:gd name="connsiteY1" fmla="*/ 436946 h 1406419"/>
              <a:gd name="connsiteX2" fmla="*/ 150210 w 4465318"/>
              <a:gd name="connsiteY2" fmla="*/ 355019 h 1406419"/>
              <a:gd name="connsiteX3" fmla="*/ 232142 w 4465318"/>
              <a:gd name="connsiteY3" fmla="*/ 286746 h 1406419"/>
              <a:gd name="connsiteX4" fmla="*/ 436973 w 4465318"/>
              <a:gd name="connsiteY4" fmla="*/ 204818 h 1406419"/>
              <a:gd name="connsiteX5" fmla="*/ 518906 w 4465318"/>
              <a:gd name="connsiteY5" fmla="*/ 191164 h 1406419"/>
              <a:gd name="connsiteX6" fmla="*/ 628149 w 4465318"/>
              <a:gd name="connsiteY6" fmla="*/ 163855 h 1406419"/>
              <a:gd name="connsiteX7" fmla="*/ 1392852 w 4465318"/>
              <a:gd name="connsiteY7" fmla="*/ 136546 h 1406419"/>
              <a:gd name="connsiteX8" fmla="*/ 1529406 w 4465318"/>
              <a:gd name="connsiteY8" fmla="*/ 109237 h 1406419"/>
              <a:gd name="connsiteX9" fmla="*/ 1843480 w 4465318"/>
              <a:gd name="connsiteY9" fmla="*/ 27309 h 1406419"/>
              <a:gd name="connsiteX10" fmla="*/ 1980034 w 4465318"/>
              <a:gd name="connsiteY10" fmla="*/ 0 h 1406419"/>
              <a:gd name="connsiteX11" fmla="*/ 2526250 w 4465318"/>
              <a:gd name="connsiteY11" fmla="*/ 13655 h 1406419"/>
              <a:gd name="connsiteX12" fmla="*/ 2935912 w 4465318"/>
              <a:gd name="connsiteY12" fmla="*/ 81927 h 1406419"/>
              <a:gd name="connsiteX13" fmla="*/ 3099777 w 4465318"/>
              <a:gd name="connsiteY13" fmla="*/ 109237 h 1406419"/>
              <a:gd name="connsiteX14" fmla="*/ 3277297 w 4465318"/>
              <a:gd name="connsiteY14" fmla="*/ 136546 h 1406419"/>
              <a:gd name="connsiteX15" fmla="*/ 3482128 w 4465318"/>
              <a:gd name="connsiteY15" fmla="*/ 191164 h 1406419"/>
              <a:gd name="connsiteX16" fmla="*/ 3591372 w 4465318"/>
              <a:gd name="connsiteY16" fmla="*/ 259437 h 1406419"/>
              <a:gd name="connsiteX17" fmla="*/ 3659649 w 4465318"/>
              <a:gd name="connsiteY17" fmla="*/ 314055 h 1406419"/>
              <a:gd name="connsiteX18" fmla="*/ 3864480 w 4465318"/>
              <a:gd name="connsiteY18" fmla="*/ 436946 h 1406419"/>
              <a:gd name="connsiteX19" fmla="*/ 4028345 w 4465318"/>
              <a:gd name="connsiteY19" fmla="*/ 614455 h 1406419"/>
              <a:gd name="connsiteX20" fmla="*/ 4123932 w 4465318"/>
              <a:gd name="connsiteY20" fmla="*/ 682728 h 1406419"/>
              <a:gd name="connsiteX21" fmla="*/ 4233176 w 4465318"/>
              <a:gd name="connsiteY21" fmla="*/ 778310 h 1406419"/>
              <a:gd name="connsiteX22" fmla="*/ 4274142 w 4465318"/>
              <a:gd name="connsiteY22" fmla="*/ 873892 h 1406419"/>
              <a:gd name="connsiteX23" fmla="*/ 4246831 w 4465318"/>
              <a:gd name="connsiteY23" fmla="*/ 1392765 h 1406419"/>
              <a:gd name="connsiteX24" fmla="*/ 4178554 w 4465318"/>
              <a:gd name="connsiteY24" fmla="*/ 1379110 h 1406419"/>
              <a:gd name="connsiteX25" fmla="*/ 4151243 w 4465318"/>
              <a:gd name="connsiteY25" fmla="*/ 1338146 h 1406419"/>
              <a:gd name="connsiteX26" fmla="*/ 4055655 w 4465318"/>
              <a:gd name="connsiteY26" fmla="*/ 1269874 h 1406419"/>
              <a:gd name="connsiteX27" fmla="*/ 4082966 w 4465318"/>
              <a:gd name="connsiteY27" fmla="*/ 1256219 h 1406419"/>
              <a:gd name="connsiteX28" fmla="*/ 4164899 w 4465318"/>
              <a:gd name="connsiteY28" fmla="*/ 1338146 h 1406419"/>
              <a:gd name="connsiteX29" fmla="*/ 4192209 w 4465318"/>
              <a:gd name="connsiteY29" fmla="*/ 1379110 h 1406419"/>
              <a:gd name="connsiteX30" fmla="*/ 4233176 w 4465318"/>
              <a:gd name="connsiteY30" fmla="*/ 1406419 h 1406419"/>
              <a:gd name="connsiteX31" fmla="*/ 4315108 w 4465318"/>
              <a:gd name="connsiteY31" fmla="*/ 1365456 h 1406419"/>
              <a:gd name="connsiteX32" fmla="*/ 4342419 w 4465318"/>
              <a:gd name="connsiteY32" fmla="*/ 1338146 h 1406419"/>
              <a:gd name="connsiteX33" fmla="*/ 4424351 w 4465318"/>
              <a:gd name="connsiteY33" fmla="*/ 1283528 h 1406419"/>
              <a:gd name="connsiteX34" fmla="*/ 4465318 w 4465318"/>
              <a:gd name="connsiteY34" fmla="*/ 1269874 h 14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65318" h="1406419">
                <a:moveTo>
                  <a:pt x="0" y="491564"/>
                </a:moveTo>
                <a:cubicBezTo>
                  <a:pt x="22759" y="473358"/>
                  <a:pt x="46711" y="456550"/>
                  <a:pt x="68277" y="436946"/>
                </a:cubicBezTo>
                <a:cubicBezTo>
                  <a:pt x="96856" y="410967"/>
                  <a:pt x="122899" y="382328"/>
                  <a:pt x="150210" y="355019"/>
                </a:cubicBezTo>
                <a:cubicBezTo>
                  <a:pt x="178926" y="326304"/>
                  <a:pt x="193185" y="309469"/>
                  <a:pt x="232142" y="286746"/>
                </a:cubicBezTo>
                <a:cubicBezTo>
                  <a:pt x="312395" y="239935"/>
                  <a:pt x="349961" y="224897"/>
                  <a:pt x="436973" y="204818"/>
                </a:cubicBezTo>
                <a:cubicBezTo>
                  <a:pt x="463952" y="198592"/>
                  <a:pt x="491833" y="196965"/>
                  <a:pt x="518906" y="191164"/>
                </a:cubicBezTo>
                <a:cubicBezTo>
                  <a:pt x="555608" y="183300"/>
                  <a:pt x="590687" y="166196"/>
                  <a:pt x="628149" y="163855"/>
                </a:cubicBezTo>
                <a:cubicBezTo>
                  <a:pt x="882716" y="147946"/>
                  <a:pt x="1137951" y="145649"/>
                  <a:pt x="1392852" y="136546"/>
                </a:cubicBezTo>
                <a:cubicBezTo>
                  <a:pt x="1438370" y="127443"/>
                  <a:pt x="1484293" y="120173"/>
                  <a:pt x="1529406" y="109237"/>
                </a:cubicBezTo>
                <a:cubicBezTo>
                  <a:pt x="1634555" y="83748"/>
                  <a:pt x="1737386" y="48526"/>
                  <a:pt x="1843480" y="27309"/>
                </a:cubicBezTo>
                <a:lnTo>
                  <a:pt x="1980034" y="0"/>
                </a:lnTo>
                <a:cubicBezTo>
                  <a:pt x="2162106" y="4552"/>
                  <a:pt x="2344786" y="-1898"/>
                  <a:pt x="2526250" y="13655"/>
                </a:cubicBezTo>
                <a:cubicBezTo>
                  <a:pt x="2664182" y="25477"/>
                  <a:pt x="2799358" y="59169"/>
                  <a:pt x="2935912" y="81927"/>
                </a:cubicBezTo>
                <a:lnTo>
                  <a:pt x="3099777" y="109237"/>
                </a:lnTo>
                <a:cubicBezTo>
                  <a:pt x="3158895" y="118695"/>
                  <a:pt x="3219215" y="122027"/>
                  <a:pt x="3277297" y="136546"/>
                </a:cubicBezTo>
                <a:cubicBezTo>
                  <a:pt x="3418689" y="171891"/>
                  <a:pt x="3350450" y="153544"/>
                  <a:pt x="3482128" y="191164"/>
                </a:cubicBezTo>
                <a:cubicBezTo>
                  <a:pt x="3518543" y="213922"/>
                  <a:pt x="3556065" y="234996"/>
                  <a:pt x="3591372" y="259437"/>
                </a:cubicBezTo>
                <a:cubicBezTo>
                  <a:pt x="3615335" y="276026"/>
                  <a:pt x="3634827" y="298781"/>
                  <a:pt x="3659649" y="314055"/>
                </a:cubicBezTo>
                <a:cubicBezTo>
                  <a:pt x="3767197" y="380234"/>
                  <a:pt x="3771076" y="350732"/>
                  <a:pt x="3864480" y="436946"/>
                </a:cubicBezTo>
                <a:cubicBezTo>
                  <a:pt x="4068089" y="624882"/>
                  <a:pt x="3827885" y="444845"/>
                  <a:pt x="4028345" y="614455"/>
                </a:cubicBezTo>
                <a:cubicBezTo>
                  <a:pt x="4058236" y="639746"/>
                  <a:pt x="4093627" y="657934"/>
                  <a:pt x="4123932" y="682728"/>
                </a:cubicBezTo>
                <a:cubicBezTo>
                  <a:pt x="4383203" y="894847"/>
                  <a:pt x="3991291" y="596907"/>
                  <a:pt x="4233176" y="778310"/>
                </a:cubicBezTo>
                <a:cubicBezTo>
                  <a:pt x="4238510" y="788977"/>
                  <a:pt x="4274142" y="853798"/>
                  <a:pt x="4274142" y="873892"/>
                </a:cubicBezTo>
                <a:cubicBezTo>
                  <a:pt x="4274142" y="1251399"/>
                  <a:pt x="4281687" y="1183651"/>
                  <a:pt x="4246831" y="1392765"/>
                </a:cubicBezTo>
                <a:cubicBezTo>
                  <a:pt x="4224072" y="1388213"/>
                  <a:pt x="4198706" y="1390625"/>
                  <a:pt x="4178554" y="1379110"/>
                </a:cubicBezTo>
                <a:cubicBezTo>
                  <a:pt x="4164305" y="1370968"/>
                  <a:pt x="4162848" y="1349750"/>
                  <a:pt x="4151243" y="1338146"/>
                </a:cubicBezTo>
                <a:cubicBezTo>
                  <a:pt x="4134304" y="1321208"/>
                  <a:pt x="4078917" y="1285381"/>
                  <a:pt x="4055655" y="1269874"/>
                </a:cubicBezTo>
                <a:cubicBezTo>
                  <a:pt x="4040995" y="1247885"/>
                  <a:pt x="3983970" y="1177027"/>
                  <a:pt x="4082966" y="1256219"/>
                </a:cubicBezTo>
                <a:cubicBezTo>
                  <a:pt x="4113126" y="1280345"/>
                  <a:pt x="4137588" y="1310837"/>
                  <a:pt x="4164899" y="1338146"/>
                </a:cubicBezTo>
                <a:cubicBezTo>
                  <a:pt x="4176504" y="1349750"/>
                  <a:pt x="4180604" y="1367506"/>
                  <a:pt x="4192209" y="1379110"/>
                </a:cubicBezTo>
                <a:cubicBezTo>
                  <a:pt x="4203814" y="1390714"/>
                  <a:pt x="4219520" y="1397316"/>
                  <a:pt x="4233176" y="1406419"/>
                </a:cubicBezTo>
                <a:cubicBezTo>
                  <a:pt x="4276444" y="1391998"/>
                  <a:pt x="4277292" y="1395707"/>
                  <a:pt x="4315108" y="1365456"/>
                </a:cubicBezTo>
                <a:cubicBezTo>
                  <a:pt x="4325161" y="1357414"/>
                  <a:pt x="4332119" y="1345870"/>
                  <a:pt x="4342419" y="1338146"/>
                </a:cubicBezTo>
                <a:cubicBezTo>
                  <a:pt x="4368678" y="1318453"/>
                  <a:pt x="4393212" y="1293906"/>
                  <a:pt x="4424351" y="1283528"/>
                </a:cubicBezTo>
                <a:lnTo>
                  <a:pt x="4465318" y="1269874"/>
                </a:lnTo>
              </a:path>
            </a:pathLst>
          </a:custGeom>
          <a:ln w="127000">
            <a:solidFill>
              <a:srgbClr val="DDD9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357" y="5243348"/>
            <a:ext cx="2007345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Executes the same “function” with different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3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your life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717425" y="1652201"/>
            <a:ext cx="4465318" cy="1406419"/>
          </a:xfrm>
          <a:custGeom>
            <a:avLst/>
            <a:gdLst>
              <a:gd name="connsiteX0" fmla="*/ 0 w 4465318"/>
              <a:gd name="connsiteY0" fmla="*/ 491564 h 1406419"/>
              <a:gd name="connsiteX1" fmla="*/ 68277 w 4465318"/>
              <a:gd name="connsiteY1" fmla="*/ 436946 h 1406419"/>
              <a:gd name="connsiteX2" fmla="*/ 150210 w 4465318"/>
              <a:gd name="connsiteY2" fmla="*/ 355019 h 1406419"/>
              <a:gd name="connsiteX3" fmla="*/ 232142 w 4465318"/>
              <a:gd name="connsiteY3" fmla="*/ 286746 h 1406419"/>
              <a:gd name="connsiteX4" fmla="*/ 436973 w 4465318"/>
              <a:gd name="connsiteY4" fmla="*/ 204818 h 1406419"/>
              <a:gd name="connsiteX5" fmla="*/ 518906 w 4465318"/>
              <a:gd name="connsiteY5" fmla="*/ 191164 h 1406419"/>
              <a:gd name="connsiteX6" fmla="*/ 628149 w 4465318"/>
              <a:gd name="connsiteY6" fmla="*/ 163855 h 1406419"/>
              <a:gd name="connsiteX7" fmla="*/ 1392852 w 4465318"/>
              <a:gd name="connsiteY7" fmla="*/ 136546 h 1406419"/>
              <a:gd name="connsiteX8" fmla="*/ 1529406 w 4465318"/>
              <a:gd name="connsiteY8" fmla="*/ 109237 h 1406419"/>
              <a:gd name="connsiteX9" fmla="*/ 1843480 w 4465318"/>
              <a:gd name="connsiteY9" fmla="*/ 27309 h 1406419"/>
              <a:gd name="connsiteX10" fmla="*/ 1980034 w 4465318"/>
              <a:gd name="connsiteY10" fmla="*/ 0 h 1406419"/>
              <a:gd name="connsiteX11" fmla="*/ 2526250 w 4465318"/>
              <a:gd name="connsiteY11" fmla="*/ 13655 h 1406419"/>
              <a:gd name="connsiteX12" fmla="*/ 2935912 w 4465318"/>
              <a:gd name="connsiteY12" fmla="*/ 81927 h 1406419"/>
              <a:gd name="connsiteX13" fmla="*/ 3099777 w 4465318"/>
              <a:gd name="connsiteY13" fmla="*/ 109237 h 1406419"/>
              <a:gd name="connsiteX14" fmla="*/ 3277297 w 4465318"/>
              <a:gd name="connsiteY14" fmla="*/ 136546 h 1406419"/>
              <a:gd name="connsiteX15" fmla="*/ 3482128 w 4465318"/>
              <a:gd name="connsiteY15" fmla="*/ 191164 h 1406419"/>
              <a:gd name="connsiteX16" fmla="*/ 3591372 w 4465318"/>
              <a:gd name="connsiteY16" fmla="*/ 259437 h 1406419"/>
              <a:gd name="connsiteX17" fmla="*/ 3659649 w 4465318"/>
              <a:gd name="connsiteY17" fmla="*/ 314055 h 1406419"/>
              <a:gd name="connsiteX18" fmla="*/ 3864480 w 4465318"/>
              <a:gd name="connsiteY18" fmla="*/ 436946 h 1406419"/>
              <a:gd name="connsiteX19" fmla="*/ 4028345 w 4465318"/>
              <a:gd name="connsiteY19" fmla="*/ 614455 h 1406419"/>
              <a:gd name="connsiteX20" fmla="*/ 4123932 w 4465318"/>
              <a:gd name="connsiteY20" fmla="*/ 682728 h 1406419"/>
              <a:gd name="connsiteX21" fmla="*/ 4233176 w 4465318"/>
              <a:gd name="connsiteY21" fmla="*/ 778310 h 1406419"/>
              <a:gd name="connsiteX22" fmla="*/ 4274142 w 4465318"/>
              <a:gd name="connsiteY22" fmla="*/ 873892 h 1406419"/>
              <a:gd name="connsiteX23" fmla="*/ 4246831 w 4465318"/>
              <a:gd name="connsiteY23" fmla="*/ 1392765 h 1406419"/>
              <a:gd name="connsiteX24" fmla="*/ 4178554 w 4465318"/>
              <a:gd name="connsiteY24" fmla="*/ 1379110 h 1406419"/>
              <a:gd name="connsiteX25" fmla="*/ 4151243 w 4465318"/>
              <a:gd name="connsiteY25" fmla="*/ 1338146 h 1406419"/>
              <a:gd name="connsiteX26" fmla="*/ 4055655 w 4465318"/>
              <a:gd name="connsiteY26" fmla="*/ 1269874 h 1406419"/>
              <a:gd name="connsiteX27" fmla="*/ 4082966 w 4465318"/>
              <a:gd name="connsiteY27" fmla="*/ 1256219 h 1406419"/>
              <a:gd name="connsiteX28" fmla="*/ 4164899 w 4465318"/>
              <a:gd name="connsiteY28" fmla="*/ 1338146 h 1406419"/>
              <a:gd name="connsiteX29" fmla="*/ 4192209 w 4465318"/>
              <a:gd name="connsiteY29" fmla="*/ 1379110 h 1406419"/>
              <a:gd name="connsiteX30" fmla="*/ 4233176 w 4465318"/>
              <a:gd name="connsiteY30" fmla="*/ 1406419 h 1406419"/>
              <a:gd name="connsiteX31" fmla="*/ 4315108 w 4465318"/>
              <a:gd name="connsiteY31" fmla="*/ 1365456 h 1406419"/>
              <a:gd name="connsiteX32" fmla="*/ 4342419 w 4465318"/>
              <a:gd name="connsiteY32" fmla="*/ 1338146 h 1406419"/>
              <a:gd name="connsiteX33" fmla="*/ 4424351 w 4465318"/>
              <a:gd name="connsiteY33" fmla="*/ 1283528 h 1406419"/>
              <a:gd name="connsiteX34" fmla="*/ 4465318 w 4465318"/>
              <a:gd name="connsiteY34" fmla="*/ 1269874 h 14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65318" h="1406419">
                <a:moveTo>
                  <a:pt x="0" y="491564"/>
                </a:moveTo>
                <a:cubicBezTo>
                  <a:pt x="22759" y="473358"/>
                  <a:pt x="46711" y="456550"/>
                  <a:pt x="68277" y="436946"/>
                </a:cubicBezTo>
                <a:cubicBezTo>
                  <a:pt x="96856" y="410967"/>
                  <a:pt x="122899" y="382328"/>
                  <a:pt x="150210" y="355019"/>
                </a:cubicBezTo>
                <a:cubicBezTo>
                  <a:pt x="178926" y="326304"/>
                  <a:pt x="193185" y="309469"/>
                  <a:pt x="232142" y="286746"/>
                </a:cubicBezTo>
                <a:cubicBezTo>
                  <a:pt x="312395" y="239935"/>
                  <a:pt x="349961" y="224897"/>
                  <a:pt x="436973" y="204818"/>
                </a:cubicBezTo>
                <a:cubicBezTo>
                  <a:pt x="463952" y="198592"/>
                  <a:pt x="491833" y="196965"/>
                  <a:pt x="518906" y="191164"/>
                </a:cubicBezTo>
                <a:cubicBezTo>
                  <a:pt x="555608" y="183300"/>
                  <a:pt x="590687" y="166196"/>
                  <a:pt x="628149" y="163855"/>
                </a:cubicBezTo>
                <a:cubicBezTo>
                  <a:pt x="882716" y="147946"/>
                  <a:pt x="1137951" y="145649"/>
                  <a:pt x="1392852" y="136546"/>
                </a:cubicBezTo>
                <a:cubicBezTo>
                  <a:pt x="1438370" y="127443"/>
                  <a:pt x="1484293" y="120173"/>
                  <a:pt x="1529406" y="109237"/>
                </a:cubicBezTo>
                <a:cubicBezTo>
                  <a:pt x="1634555" y="83748"/>
                  <a:pt x="1737386" y="48526"/>
                  <a:pt x="1843480" y="27309"/>
                </a:cubicBezTo>
                <a:lnTo>
                  <a:pt x="1980034" y="0"/>
                </a:lnTo>
                <a:cubicBezTo>
                  <a:pt x="2162106" y="4552"/>
                  <a:pt x="2344786" y="-1898"/>
                  <a:pt x="2526250" y="13655"/>
                </a:cubicBezTo>
                <a:cubicBezTo>
                  <a:pt x="2664182" y="25477"/>
                  <a:pt x="2799358" y="59169"/>
                  <a:pt x="2935912" y="81927"/>
                </a:cubicBezTo>
                <a:lnTo>
                  <a:pt x="3099777" y="109237"/>
                </a:lnTo>
                <a:cubicBezTo>
                  <a:pt x="3158895" y="118695"/>
                  <a:pt x="3219215" y="122027"/>
                  <a:pt x="3277297" y="136546"/>
                </a:cubicBezTo>
                <a:cubicBezTo>
                  <a:pt x="3418689" y="171891"/>
                  <a:pt x="3350450" y="153544"/>
                  <a:pt x="3482128" y="191164"/>
                </a:cubicBezTo>
                <a:cubicBezTo>
                  <a:pt x="3518543" y="213922"/>
                  <a:pt x="3556065" y="234996"/>
                  <a:pt x="3591372" y="259437"/>
                </a:cubicBezTo>
                <a:cubicBezTo>
                  <a:pt x="3615335" y="276026"/>
                  <a:pt x="3634827" y="298781"/>
                  <a:pt x="3659649" y="314055"/>
                </a:cubicBezTo>
                <a:cubicBezTo>
                  <a:pt x="3767197" y="380234"/>
                  <a:pt x="3771076" y="350732"/>
                  <a:pt x="3864480" y="436946"/>
                </a:cubicBezTo>
                <a:cubicBezTo>
                  <a:pt x="4068089" y="624882"/>
                  <a:pt x="3827885" y="444845"/>
                  <a:pt x="4028345" y="614455"/>
                </a:cubicBezTo>
                <a:cubicBezTo>
                  <a:pt x="4058236" y="639746"/>
                  <a:pt x="4093627" y="657934"/>
                  <a:pt x="4123932" y="682728"/>
                </a:cubicBezTo>
                <a:cubicBezTo>
                  <a:pt x="4383203" y="894847"/>
                  <a:pt x="3991291" y="596907"/>
                  <a:pt x="4233176" y="778310"/>
                </a:cubicBezTo>
                <a:cubicBezTo>
                  <a:pt x="4238510" y="788977"/>
                  <a:pt x="4274142" y="853798"/>
                  <a:pt x="4274142" y="873892"/>
                </a:cubicBezTo>
                <a:cubicBezTo>
                  <a:pt x="4274142" y="1251399"/>
                  <a:pt x="4281687" y="1183651"/>
                  <a:pt x="4246831" y="1392765"/>
                </a:cubicBezTo>
                <a:cubicBezTo>
                  <a:pt x="4224072" y="1388213"/>
                  <a:pt x="4198706" y="1390625"/>
                  <a:pt x="4178554" y="1379110"/>
                </a:cubicBezTo>
                <a:cubicBezTo>
                  <a:pt x="4164305" y="1370968"/>
                  <a:pt x="4162848" y="1349750"/>
                  <a:pt x="4151243" y="1338146"/>
                </a:cubicBezTo>
                <a:cubicBezTo>
                  <a:pt x="4134304" y="1321208"/>
                  <a:pt x="4078917" y="1285381"/>
                  <a:pt x="4055655" y="1269874"/>
                </a:cubicBezTo>
                <a:cubicBezTo>
                  <a:pt x="4040995" y="1247885"/>
                  <a:pt x="3983970" y="1177027"/>
                  <a:pt x="4082966" y="1256219"/>
                </a:cubicBezTo>
                <a:cubicBezTo>
                  <a:pt x="4113126" y="1280345"/>
                  <a:pt x="4137588" y="1310837"/>
                  <a:pt x="4164899" y="1338146"/>
                </a:cubicBezTo>
                <a:cubicBezTo>
                  <a:pt x="4176504" y="1349750"/>
                  <a:pt x="4180604" y="1367506"/>
                  <a:pt x="4192209" y="1379110"/>
                </a:cubicBezTo>
                <a:cubicBezTo>
                  <a:pt x="4203814" y="1390714"/>
                  <a:pt x="4219520" y="1397316"/>
                  <a:pt x="4233176" y="1406419"/>
                </a:cubicBezTo>
                <a:cubicBezTo>
                  <a:pt x="4276444" y="1391998"/>
                  <a:pt x="4277292" y="1395707"/>
                  <a:pt x="4315108" y="1365456"/>
                </a:cubicBezTo>
                <a:cubicBezTo>
                  <a:pt x="4325161" y="1357414"/>
                  <a:pt x="4332119" y="1345870"/>
                  <a:pt x="4342419" y="1338146"/>
                </a:cubicBezTo>
                <a:cubicBezTo>
                  <a:pt x="4368678" y="1318453"/>
                  <a:pt x="4393212" y="1293906"/>
                  <a:pt x="4424351" y="1283528"/>
                </a:cubicBezTo>
                <a:lnTo>
                  <a:pt x="4465318" y="1269874"/>
                </a:lnTo>
              </a:path>
            </a:pathLst>
          </a:custGeom>
          <a:ln w="127000">
            <a:solidFill>
              <a:srgbClr val="DDD9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357" y="5243348"/>
            <a:ext cx="2007345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Executes the same “function” with different inputs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5290" y="6396335"/>
            <a:ext cx="676753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Corballis</a:t>
            </a:r>
            <a:r>
              <a:rPr lang="en-US" dirty="0"/>
              <a:t>, M.C. The Recursive Mind. Princeton University Press, 2011.</a:t>
            </a:r>
          </a:p>
        </p:txBody>
      </p:sp>
    </p:spTree>
    <p:extLst>
      <p:ext uri="{BB962C8B-B14F-4D97-AF65-F5344CB8AC3E}">
        <p14:creationId xmlns:p14="http://schemas.microsoft.com/office/powerpoint/2010/main" val="272273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</a:t>
            </a:r>
            <a:r>
              <a:rPr lang="en-US" sz="4600" dirty="0" smtClean="0">
                <a:latin typeface="Calibri"/>
                <a:cs typeface="Calibri"/>
              </a:rPr>
              <a:t>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566" y="1275645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</a:t>
            </a:r>
            <a:r>
              <a:rPr lang="en-US" sz="2400" dirty="0" smtClean="0">
                <a:latin typeface="Chalkboard"/>
                <a:cs typeface="Chalkboard"/>
              </a:rPr>
              <a:t>able to think about problems recursively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5306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case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996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38" y="2327587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By the end of today 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we will write code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that solves this problem</a:t>
            </a:r>
            <a:endParaRPr lang="en-US" sz="3600" dirty="0">
              <a:solidFill>
                <a:schemeClr val="bg1"/>
              </a:solidFill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885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We’ve Gotten Ahead of Ourselves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4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Start at the Beginning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9CDE5"/>
                </a:solidFill>
              </a:rPr>
              <a:t>Source: The Hobbit</a:t>
            </a:r>
            <a:endParaRPr lang="en-US" dirty="0">
              <a:solidFill>
                <a:srgbClr val="B9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6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</a:t>
            </a:r>
            <a:r>
              <a:rPr lang="en-US" sz="4600" dirty="0" smtClean="0">
                <a:latin typeface="Calibri"/>
                <a:cs typeface="Calibri"/>
              </a:rPr>
              <a:t>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566" y="1275645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</a:t>
            </a:r>
            <a:r>
              <a:rPr lang="en-US" sz="2400" dirty="0" smtClean="0">
                <a:latin typeface="Chalkboard"/>
                <a:cs typeface="Chalkboard"/>
              </a:rPr>
              <a:t>able to think about problems recursively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7679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Women in CS Dinner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64" y="873891"/>
            <a:ext cx="4293504" cy="57246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4722" y="1720473"/>
            <a:ext cx="11989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Today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994722" y="2644356"/>
            <a:ext cx="25855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5:30 – 7:30pm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994722" y="3568238"/>
            <a:ext cx="21240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Women’s</a:t>
            </a:r>
          </a:p>
          <a:p>
            <a:r>
              <a:rPr lang="en-US" sz="3200" dirty="0" smtClean="0"/>
              <a:t>Community</a:t>
            </a:r>
          </a:p>
          <a:p>
            <a:r>
              <a:rPr lang="en-US" sz="3200" dirty="0" smtClean="0"/>
              <a:t>Center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2786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0864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Pedagogy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48" y="1228910"/>
            <a:ext cx="2794000" cy="372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057"/>
            <a:ext cx="5033657" cy="334130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92013" y="1753264"/>
            <a:ext cx="3618683" cy="8411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Start Simple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5653337" y="4950010"/>
            <a:ext cx="3285832" cy="8411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Build Complexity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8421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2926001"/>
            <a:ext cx="8229600" cy="144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Define an operation in terms of </a:t>
            </a:r>
            <a:r>
              <a:rPr lang="en-US" b="1" dirty="0" smtClean="0"/>
              <a:t>itself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9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406507" y="1092364"/>
            <a:ext cx="6281486" cy="12562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Understanding a Word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43544" y="1357833"/>
            <a:ext cx="8229600" cy="111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Operation: Understand Word</a:t>
            </a:r>
            <a:endParaRPr lang="en-US" dirty="0"/>
          </a:p>
        </p:txBody>
      </p:sp>
      <p:pic>
        <p:nvPicPr>
          <p:cNvPr id="12" name="Picture 11" descr="Screen Shot 2016-01-20 at 10.4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9" y="2758219"/>
            <a:ext cx="7327370" cy="3360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231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8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355726"/>
            <a:ext cx="8229600" cy="144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mtClean="0"/>
              <a:t>How many students total are directly behind you in your "column" of the classroom?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92432" y="3140548"/>
            <a:ext cx="6964256" cy="3331711"/>
          </a:xfrm>
          <a:prstGeom prst="roundRect">
            <a:avLst>
              <a:gd name="adj" fmla="val 355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5726"/>
            <a:ext cx="8229600" cy="1444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How </a:t>
            </a:r>
            <a:r>
              <a:rPr lang="en-US" dirty="0"/>
              <a:t>many students total are </a:t>
            </a:r>
            <a:r>
              <a:rPr lang="en-US" dirty="0" smtClean="0"/>
              <a:t>behind </a:t>
            </a:r>
            <a:r>
              <a:rPr lang="en-US" dirty="0"/>
              <a:t>you in your "column" of the classroom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359" y="3319366"/>
            <a:ext cx="65490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You can see only the people right next to </a:t>
            </a:r>
            <a:r>
              <a:rPr lang="en-US" sz="2400" dirty="0" smtClean="0"/>
              <a:t>you. So </a:t>
            </a:r>
            <a:r>
              <a:rPr lang="en-US" sz="2400" dirty="0"/>
              <a:t>you can't just look back and </a:t>
            </a:r>
            <a:r>
              <a:rPr lang="en-US" sz="2400" dirty="0" smtClean="0"/>
              <a:t>count.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But </a:t>
            </a:r>
            <a:r>
              <a:rPr lang="en-US" sz="2400" dirty="0"/>
              <a:t>you are allowed to ask</a:t>
            </a:r>
            <a:br>
              <a:rPr lang="en-US" sz="2400" dirty="0"/>
            </a:br>
            <a:r>
              <a:rPr lang="en-US" sz="2400" dirty="0"/>
              <a:t>questions of the person next to </a:t>
            </a:r>
            <a:r>
              <a:rPr lang="en-US" sz="2400" dirty="0" smtClean="0"/>
              <a:t>you.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can we solve this </a:t>
            </a:r>
            <a:r>
              <a:rPr lang="en-US" sz="2400" dirty="0" smtClean="0"/>
              <a:t>problem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i="1" dirty="0"/>
              <a:t>recursively </a:t>
            </a:r>
            <a:r>
              <a:rPr lang="en-US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379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8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606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Socrative.com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352146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Room: </a:t>
            </a:r>
            <a:r>
              <a:rPr lang="en-US" sz="4200" dirty="0" smtClean="0"/>
              <a:t>106BWIN16 </a:t>
            </a:r>
            <a:endParaRPr lang="en-US" sz="4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63721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Anatomy of Recursion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0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06088" y="2321274"/>
            <a:ext cx="4342418" cy="819274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Base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2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06088" y="3126892"/>
            <a:ext cx="7328436" cy="1502001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7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58811" y="3795966"/>
            <a:ext cx="4410695" cy="477910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Call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32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58811" y="3795966"/>
            <a:ext cx="4410695" cy="477910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Call</a:t>
            </a:r>
            <a:endParaRPr lang="en-US" sz="4600" dirty="0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929601" y="4437730"/>
            <a:ext cx="191176" cy="518873"/>
          </a:xfrm>
          <a:prstGeom prst="straightConnector1">
            <a:avLst/>
          </a:prstGeom>
          <a:ln w="38100" cmpd="sng"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91372" y="4942949"/>
            <a:ext cx="411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Progress towards the base case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8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</a:t>
            </a:r>
            <a:r>
              <a:rPr lang="en-US" sz="3200" dirty="0" smtClean="0"/>
              <a:t>case (makes no recursive calls).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787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2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815" y="430735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Powers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276" y="2471474"/>
            <a:ext cx="7952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Write a recursive function that takes in a base and an</a:t>
            </a:r>
          </a:p>
          <a:p>
            <a:pPr algn="ctr"/>
            <a:r>
              <a:rPr lang="en-US" sz="2800" dirty="0"/>
              <a:t>e</a:t>
            </a:r>
            <a:r>
              <a:rPr lang="en-US" sz="2800" dirty="0" smtClean="0"/>
              <a:t>xponent and returns the result of </a:t>
            </a:r>
            <a:r>
              <a:rPr lang="en-US" sz="2800" dirty="0" err="1" smtClean="0"/>
              <a:t>base</a:t>
            </a:r>
            <a:r>
              <a:rPr lang="en-US" sz="2800" baseline="30000" dirty="0" err="1" smtClean="0"/>
              <a:t>exp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60611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Powers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276" y="2471474"/>
            <a:ext cx="79529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Write a recursive function that takes in a base and an</a:t>
            </a:r>
          </a:p>
          <a:p>
            <a:pPr algn="ctr"/>
            <a:r>
              <a:rPr lang="en-US" sz="2800" dirty="0"/>
              <a:t>e</a:t>
            </a:r>
            <a:r>
              <a:rPr lang="en-US" sz="2800" dirty="0" smtClean="0"/>
              <a:t>xponent and returns the result of </a:t>
            </a:r>
            <a:r>
              <a:rPr lang="en-US" sz="2800" dirty="0" err="1" smtClean="0"/>
              <a:t>base</a:t>
            </a:r>
            <a:r>
              <a:rPr lang="en-US" sz="2800" baseline="30000" dirty="0" err="1" smtClean="0"/>
              <a:t>exp</a:t>
            </a:r>
            <a:endParaRPr lang="en-US" sz="2800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1726301" y="4847365"/>
            <a:ext cx="676736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The term “base” here is the term for </a:t>
            </a:r>
          </a:p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the bottom of a power.</a:t>
            </a:r>
          </a:p>
          <a:p>
            <a:pPr algn="ctr"/>
            <a:r>
              <a:rPr lang="en-US" sz="2400" dirty="0" smtClean="0">
                <a:solidFill>
                  <a:srgbClr val="008000"/>
                </a:solidFill>
              </a:rPr>
              <a:t>Not to be confused with “base case”</a:t>
            </a:r>
            <a:endParaRPr lang="en-US" sz="2400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670148" y="3536531"/>
            <a:ext cx="1857135" cy="1283527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890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Today is an exciting day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871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Insight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12" y="2248544"/>
            <a:ext cx="2734061" cy="884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36" y="3512558"/>
            <a:ext cx="5686846" cy="88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352" y="0"/>
            <a:ext cx="118997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1" y="3570152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previous call waits for the next call to finish.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</a:rPr>
              <a:t>cout</a:t>
            </a:r>
            <a:r>
              <a:rPr lang="en-US" dirty="0">
                <a:latin typeface="Consolas" charset="0"/>
              </a:rPr>
              <a:t> &lt;&lt; </a:t>
            </a:r>
            <a:r>
              <a:rPr lang="en-US" b="1" dirty="0">
                <a:latin typeface="Consolas" charset="0"/>
              </a:rPr>
              <a:t>power(5, 3)</a:t>
            </a:r>
            <a:r>
              <a:rPr lang="en-US" dirty="0">
                <a:latin typeface="Consolas" charset="0"/>
              </a:rPr>
              <a:t> &lt;&lt; </a:t>
            </a:r>
            <a:r>
              <a:rPr lang="en-US" dirty="0" err="1">
                <a:latin typeface="Consolas" charset="0"/>
              </a:rPr>
              <a:t>endl</a:t>
            </a:r>
            <a:r>
              <a:rPr lang="en-US" dirty="0">
                <a:latin typeface="Consolas" charset="0"/>
              </a:rPr>
              <a:t>;</a:t>
            </a:r>
          </a:p>
        </p:txBody>
      </p:sp>
      <p:sp>
        <p:nvSpPr>
          <p:cNvPr id="466948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95938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first call:   5        3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 * </a:t>
            </a:r>
            <a:r>
              <a:rPr lang="en-US" b="1" u="sng">
                <a:latin typeface="Consolas" charset="0"/>
              </a:rPr>
              <a:t>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466949" name="Text Box 5"/>
          <p:cNvSpPr txBox="1">
            <a:spLocks noChangeArrowheads="1"/>
          </p:cNvSpPr>
          <p:nvPr/>
        </p:nvSpPr>
        <p:spPr bwMode="auto">
          <a:xfrm>
            <a:off x="1414463" y="2936875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 * </a:t>
            </a:r>
            <a:r>
              <a:rPr lang="en-US" b="1" u="sng">
                <a:latin typeface="Consolas" charset="0"/>
              </a:rPr>
              <a:t>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2286000" y="3581400"/>
            <a:ext cx="5595938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base;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 * 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Call Stack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4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66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8" grpId="0" animBg="1"/>
      <p:bldP spid="466948" grpId="1" animBg="1"/>
      <p:bldP spid="466949" grpId="0" animBg="1"/>
      <p:bldP spid="466949" grpId="1" animBg="1"/>
      <p:bldP spid="466950" grpId="0" animBg="1"/>
      <p:bldP spid="466950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88" y="1297183"/>
            <a:ext cx="6686027" cy="285915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Cooler Recursive Insight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0790" y="5666640"/>
            <a:ext cx="478598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Not important right now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624993" y="4915640"/>
            <a:ext cx="530626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Exponentiation by squaring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892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1815" y="430735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578" y="374751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5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8268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6727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46955" y="3493911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third call: 1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8845" y="4131733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6727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0" animBg="1"/>
      <p:bldP spid="13" grpId="1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Learn a new way to </a:t>
            </a:r>
            <a:r>
              <a:rPr lang="en-US" sz="3200" i="1" dirty="0" smtClean="0"/>
              <a:t>think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2396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5512" y="370839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240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5177" y="3087511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433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1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8765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dirty="0"/>
              <a:t>Write a recursive function </a:t>
            </a:r>
            <a:r>
              <a:rPr lang="en-US" dirty="0" err="1" smtClean="0">
                <a:latin typeface="Consolas" charset="0"/>
              </a:rPr>
              <a:t>isPalindrome</a:t>
            </a:r>
            <a:r>
              <a:rPr lang="en-US" dirty="0" smtClean="0">
                <a:latin typeface="Consolas" charset="0"/>
              </a:rPr>
              <a:t>(string s)</a:t>
            </a:r>
            <a:r>
              <a:rPr lang="en-US" dirty="0" smtClean="0"/>
              <a:t> </a:t>
            </a:r>
            <a:r>
              <a:rPr lang="en-US" dirty="0"/>
              <a:t>accepts a </a:t>
            </a:r>
            <a:r>
              <a:rPr lang="en-US" dirty="0">
                <a:latin typeface="Consolas" charset="0"/>
              </a:rPr>
              <a:t>string</a:t>
            </a:r>
            <a:r>
              <a:rPr lang="en-US" dirty="0"/>
              <a:t> and returns </a:t>
            </a:r>
            <a:r>
              <a:rPr lang="en-US" dirty="0">
                <a:latin typeface="Consolas" charset="0"/>
              </a:rPr>
              <a:t>true</a:t>
            </a:r>
            <a:r>
              <a:rPr lang="en-US" dirty="0"/>
              <a:t> if it reads the same forwards as backwards.</a:t>
            </a:r>
          </a:p>
          <a:p>
            <a:pPr marL="625475" lvl="1" indent="-279400">
              <a:lnSpc>
                <a:spcPct val="90000"/>
              </a:lnSpc>
              <a:tabLst>
                <a:tab pos="7089775" algn="l"/>
              </a:tabLst>
            </a:pPr>
            <a:endParaRPr lang="en-US" sz="1200" dirty="0">
              <a:latin typeface="Courier New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("madam")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("racecar")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("step on no pets")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("able was I ere I saw </a:t>
            </a:r>
            <a:r>
              <a:rPr lang="en-US" sz="2000" dirty="0" err="1">
                <a:latin typeface="Consolas" charset="0"/>
              </a:rPr>
              <a:t>elba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r>
              <a:rPr lang="en-US" sz="2000" dirty="0">
                <a:latin typeface="Consolas" charset="0"/>
              </a:rPr>
              <a:t> 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("Q")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("Java")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</a:t>
            </a:r>
            <a:r>
              <a:rPr lang="en-US" sz="2000" dirty="0" err="1">
                <a:latin typeface="Consolas" charset="0"/>
              </a:rPr>
              <a:t>rotater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</a:t>
            </a:r>
            <a:r>
              <a:rPr lang="en-US" sz="2000" dirty="0" err="1">
                <a:latin typeface="Consolas" charset="0"/>
              </a:rPr>
              <a:t>byebye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("notion")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endParaRPr lang="en-US" sz="2000" dirty="0">
              <a:latin typeface="Consolas" charset="0"/>
              <a:sym typeface="Symbol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endParaRPr lang="en-US" sz="2000" dirty="0">
              <a:latin typeface="Consolas" charset="0"/>
              <a:sym typeface="Symbol" charset="0"/>
            </a:endParaRPr>
          </a:p>
          <a:p>
            <a:pPr marL="625475" lvl="1" indent="-279400">
              <a:lnSpc>
                <a:spcPct val="90000"/>
              </a:lnSpc>
              <a:tabLst>
                <a:tab pos="7089775" algn="l"/>
              </a:tabLst>
            </a:pPr>
            <a:r>
              <a:rPr lang="en-US" sz="2000" dirty="0" smtClean="0"/>
              <a:t>What is a good </a:t>
            </a:r>
            <a:r>
              <a:rPr lang="en-US" sz="2000" b="1" dirty="0" smtClean="0"/>
              <a:t>base </a:t>
            </a:r>
            <a:r>
              <a:rPr lang="en-US" sz="2000" b="1" dirty="0" err="1" smtClean="0"/>
              <a:t>case</a:t>
            </a:r>
            <a:r>
              <a:rPr lang="en-US" sz="2000" dirty="0" err="1" smtClean="0"/>
              <a:t>?What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Is Palindrome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8692" y="4970260"/>
            <a:ext cx="8288831" cy="135180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is a good base case?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5" y="4847366"/>
            <a:ext cx="1652289" cy="16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092" y="1463654"/>
            <a:ext cx="8686800" cy="4525963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Returns true if the given string reads 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the same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forwards as backwards.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Trivially true for empty or 1-letter strings.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isPalindrome</a:t>
            </a:r>
            <a:r>
              <a:rPr lang="en-US" sz="2000" dirty="0">
                <a:latin typeface="Courier"/>
                <a:cs typeface="Courier"/>
              </a:rPr>
              <a:t>(string s)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&lt; 2) {  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true;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   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(s[0] != s[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- 1])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false;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}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string middle = </a:t>
            </a:r>
            <a:r>
              <a:rPr lang="en-US" sz="2000" dirty="0" err="1">
                <a:latin typeface="Courier"/>
                <a:cs typeface="Courier"/>
              </a:rPr>
              <a:t>s.substr</a:t>
            </a:r>
            <a:r>
              <a:rPr lang="en-US" sz="2000" dirty="0">
                <a:latin typeface="Courier"/>
                <a:cs typeface="Courier"/>
              </a:rPr>
              <a:t>(1, 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- 2);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isPalindrome</a:t>
            </a:r>
            <a:r>
              <a:rPr lang="en-US" sz="2000" b="1" dirty="0">
                <a:latin typeface="Courier"/>
                <a:cs typeface="Courier"/>
              </a:rPr>
              <a:t>(middle)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Is </a:t>
            </a:r>
            <a:r>
              <a:rPr lang="en-US" sz="4600" dirty="0" err="1" smtClean="0">
                <a:latin typeface="Calibri"/>
                <a:cs typeface="Calibri"/>
              </a:rPr>
              <a:t>Palendrome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1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8765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dirty="0" smtClean="0"/>
              <a:t>Print the sequences of numbers that you take to get from N until 1, using the Hailstone (</a:t>
            </a:r>
            <a:r>
              <a:rPr lang="en-US" dirty="0" err="1" smtClean="0"/>
              <a:t>Collatz</a:t>
            </a:r>
            <a:r>
              <a:rPr lang="en-US" dirty="0"/>
              <a:t>)</a:t>
            </a:r>
            <a:r>
              <a:rPr lang="en-US" dirty="0" smtClean="0"/>
              <a:t> production rules:</a:t>
            </a:r>
            <a:endParaRPr lang="en-US" sz="2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Hailstone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2642" y="3305697"/>
            <a:ext cx="3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== 1, you are done.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42642" y="4183051"/>
            <a:ext cx="505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is odd your next number is 3*n + 1.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42642" y="5060404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is even your next number is n </a:t>
            </a:r>
            <a:r>
              <a:rPr lang="en-US" sz="2400" dirty="0"/>
              <a:t>/</a:t>
            </a:r>
            <a:r>
              <a:rPr lang="en-US" sz="2400" dirty="0" smtClean="0"/>
              <a:t> </a:t>
            </a:r>
            <a:r>
              <a:rPr lang="en-US" sz="2400" dirty="0"/>
              <a:t>2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832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Hailstone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9872" y="1280011"/>
            <a:ext cx="783820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Couts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 the sequence of numbers from n to one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produced by the Hailstone (aka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Collatz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)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procedure</a:t>
            </a:r>
          </a:p>
          <a:p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hailstone(</a:t>
            </a: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n) {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cout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&lt;&lt; n &lt;&lt; </a:t>
            </a:r>
            <a:r>
              <a:rPr lang="en-US" sz="2000" dirty="0" err="1">
                <a:latin typeface="Courier"/>
                <a:cs typeface="Courier"/>
              </a:rPr>
              <a:t>endl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== 1) 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% 2 == 0) 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even so we repeat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n/2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(n / 2);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odd so we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repeat 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3 * n + 1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(3 * n + 1);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   </a:t>
            </a: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4529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9872" y="1280011"/>
            <a:ext cx="783820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Couts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 the sequence of numbers from n to one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produced by the Hailstone (aka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Collatz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)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procedure</a:t>
            </a:r>
          </a:p>
          <a:p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hailstone(</a:t>
            </a: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n) {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cout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&lt;&lt; n &lt;&lt; </a:t>
            </a:r>
            <a:r>
              <a:rPr lang="en-US" sz="2000" dirty="0" err="1">
                <a:latin typeface="Courier"/>
                <a:cs typeface="Courier"/>
              </a:rPr>
              <a:t>endl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== 1) 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% 2 == 0) 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even so we repeat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n/2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(n / 2);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odd so we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repeat 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3 * n + 1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(3 * n + 1);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   </a:t>
            </a: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Are The Recursive Calls Simpler?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1804" y="2048730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1426" y="2203228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4153731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1803" y="4884024"/>
            <a:ext cx="748316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/>
              <a:t>Well that seems to be true</a:t>
            </a:r>
            <a:r>
              <a:rPr lang="is-IS" sz="3200" i="1" dirty="0" smtClean="0"/>
              <a:t>…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9473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3200" dirty="0" smtClean="0"/>
              <a:t>Works for numbers up to 5×10</a:t>
            </a:r>
            <a:r>
              <a:rPr lang="is-IS" sz="3200" baseline="30000" dirty="0" smtClean="0"/>
              <a:t>18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18011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6134" y="172115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05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Reward for proof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53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1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$1,400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956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578" y="374751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7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253" y="27507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And Here We Are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40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5311" name="AutoShape 15"/>
          <p:cNvCxnSpPr>
            <a:cxnSpLocks noChangeShapeType="1"/>
            <a:stCxn id="55310" idx="1"/>
            <a:endCxn id="55301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5313" name="AutoShape 17"/>
          <p:cNvCxnSpPr>
            <a:cxnSpLocks noChangeShapeType="1"/>
            <a:stCxn id="55312" idx="0"/>
            <a:endCxn id="55299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25882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5311" name="AutoShape 15"/>
          <p:cNvCxnSpPr>
            <a:cxnSpLocks noChangeShapeType="1"/>
            <a:stCxn id="55310" idx="1"/>
            <a:endCxn id="55301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5313" name="AutoShape 17"/>
          <p:cNvCxnSpPr>
            <a:cxnSpLocks noChangeShapeType="1"/>
            <a:stCxn id="55312" idx="0"/>
            <a:endCxn id="55299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114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6333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6335" name="AutoShape 15"/>
          <p:cNvCxnSpPr>
            <a:cxnSpLocks noChangeShapeType="1"/>
            <a:stCxn id="56334" idx="1"/>
            <a:endCxn id="56325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6337" name="AutoShape 17"/>
          <p:cNvCxnSpPr>
            <a:cxnSpLocks noChangeShapeType="1"/>
            <a:stCxn id="56336" idx="0"/>
            <a:endCxn id="56323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146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4268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7359" name="AutoShape 15"/>
          <p:cNvCxnSpPr>
            <a:cxnSpLocks noChangeShapeType="1"/>
            <a:stCxn id="57358" idx="1"/>
            <a:endCxn id="57349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7361" name="AutoShape 17"/>
          <p:cNvCxnSpPr>
            <a:cxnSpLocks noChangeShapeType="1"/>
            <a:stCxn id="57360" idx="0"/>
            <a:endCxn id="57347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601344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971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622080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42816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63552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684288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601344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1601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1455" name="AutoShape 15"/>
          <p:cNvCxnSpPr>
            <a:cxnSpLocks noChangeShapeType="1"/>
            <a:stCxn id="61454" idx="1"/>
            <a:endCxn id="61446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1457" name="AutoShape 17"/>
          <p:cNvCxnSpPr>
            <a:cxnSpLocks noChangeShapeType="1"/>
            <a:stCxn id="61456" idx="1"/>
            <a:endCxn id="61450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889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6428160" y="4562399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6635520" y="4147635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842880" y="3732872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2479" name="AutoShape 15"/>
          <p:cNvCxnSpPr>
            <a:cxnSpLocks noChangeShapeType="1"/>
            <a:stCxn id="62478" idx="1"/>
            <a:endCxn id="62470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2481" name="AutoShape 17"/>
          <p:cNvCxnSpPr>
            <a:cxnSpLocks noChangeShapeType="1"/>
            <a:stCxn id="62480" idx="1"/>
            <a:endCxn id="62474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3690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6428160" y="4562399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6635520" y="4147635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6842880" y="3732872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3503" name="AutoShape 15"/>
          <p:cNvCxnSpPr>
            <a:cxnSpLocks noChangeShapeType="1"/>
            <a:stCxn id="63502" idx="1"/>
            <a:endCxn id="63494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3505" name="AutoShape 17"/>
          <p:cNvCxnSpPr>
            <a:cxnSpLocks noChangeShapeType="1"/>
            <a:stCxn id="63504" idx="1"/>
            <a:endCxn id="63498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477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4527" name="AutoShape 15"/>
          <p:cNvCxnSpPr>
            <a:cxnSpLocks noChangeShapeType="1"/>
            <a:stCxn id="64526" idx="1"/>
            <a:endCxn id="64518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4529" name="AutoShape 17"/>
          <p:cNvCxnSpPr>
            <a:cxnSpLocks noChangeShapeType="1"/>
            <a:stCxn id="64528" idx="1"/>
            <a:endCxn id="64522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30" name="Rectangle 18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361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81055" y="6622997"/>
            <a:ext cx="8228160" cy="1144921"/>
          </a:xfrm>
          <a:ln/>
        </p:spPr>
        <p:txBody>
          <a:bodyPr tIns="10058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We need to find a very simple case that we can solve directly in order for the recursion to work.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If the tower has size one, we can just move that single disk from the source to the destination.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Base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6911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81" y="3570152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89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'c', 'b');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384194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4351" name="AutoShape 15"/>
          <p:cNvCxnSpPr>
            <a:cxnSpLocks noChangeShapeType="1"/>
            <a:stCxn id="14350" idx="2"/>
            <a:endCxn id="14345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575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moveTower(3, 'a', 'c', 'b');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728285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2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3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4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5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8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6819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6820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34183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7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9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0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2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7843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7845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16366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4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5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866026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0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9893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823627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091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209669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193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5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6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194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86676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296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296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296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296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8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0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97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61528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2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3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399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38875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500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500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501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1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2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2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5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6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7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502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503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503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92104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5375" name="AutoShape 15"/>
          <p:cNvCxnSpPr>
            <a:cxnSpLocks noChangeShapeType="1"/>
            <a:stCxn id="15374" idx="2"/>
            <a:endCxn id="15369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497664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...to this spindle.</a:t>
            </a:r>
          </a:p>
        </p:txBody>
      </p:sp>
      <p:cxnSp>
        <p:nvCxnSpPr>
          <p:cNvPr id="15377" name="AutoShape 17"/>
          <p:cNvCxnSpPr>
            <a:cxnSpLocks noChangeShapeType="1"/>
            <a:stCxn id="15376" idx="2"/>
            <a:endCxn id="15363" idx="0"/>
          </p:cNvCxnSpPr>
          <p:nvPr/>
        </p:nvCxnSpPr>
        <p:spPr bwMode="auto">
          <a:xfrm>
            <a:off x="6635520" y="2488581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632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3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603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4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4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4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4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9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0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1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605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605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19548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6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6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6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6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3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4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5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707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707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707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35098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7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8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8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8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8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8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8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808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8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8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9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9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9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7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8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9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810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88472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910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910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11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911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11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5416140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012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012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012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013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013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6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7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8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4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014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23231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114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115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115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0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2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16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116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16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22098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217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217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6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18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18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814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319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20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20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20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320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20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20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21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21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21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21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7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8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9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322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322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322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2941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1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2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2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2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2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2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2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3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3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3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3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3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3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2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3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424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424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424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4743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4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4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5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5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5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5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525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5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5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5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6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5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6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7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6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527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63463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12756</Words>
  <Application>Microsoft Macintosh PowerPoint</Application>
  <PresentationFormat>On-screen Show (4:3)</PresentationFormat>
  <Paragraphs>2984</Paragraphs>
  <Slides>143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35</cp:revision>
  <dcterms:created xsi:type="dcterms:W3CDTF">2016-01-19T19:51:26Z</dcterms:created>
  <dcterms:modified xsi:type="dcterms:W3CDTF">2016-01-20T18:43:37Z</dcterms:modified>
</cp:coreProperties>
</file>